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</p:sldMasterIdLst>
  <p:notesMasterIdLst>
    <p:notesMasterId r:id="rId23"/>
  </p:notes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</p:sldIdLst>
  <p:sldSz cx="16256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5" autoAdjust="0"/>
    <p:restoredTop sz="93566"/>
  </p:normalViewPr>
  <p:slideViewPr>
    <p:cSldViewPr snapToGrid="0" snapToObjects="1">
      <p:cViewPr varScale="1">
        <p:scale>
          <a:sx n="80" d="100"/>
          <a:sy n="80" d="100"/>
        </p:scale>
        <p:origin x="1140" y="9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8433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acknowledgements</a:t>
            </a:r>
            <a:r>
              <a:rPr lang="en-US" baseline="0" dirty="0">
                <a:solidFill>
                  <a:schemeClr val="dk2"/>
                </a:solidFill>
              </a:rPr>
              <a:t> page(s)</a:t>
            </a:r>
            <a:r>
              <a:rPr lang="en-US" dirty="0">
                <a:solidFill>
                  <a:schemeClr val="dk2"/>
                </a:solidFill>
              </a:rPr>
              <a:t>.</a:t>
            </a:r>
          </a:p>
        </p:txBody>
      </p:sp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6792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Shape 4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6572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378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555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1109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735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964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356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5" name="Shape 5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953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Shape 5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4" name="Shape 5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6719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Shape 6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3" name="Shape 6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7509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9507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Shape 6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68585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38" name="Shape 6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5251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1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045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0" name="Shape 4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9087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8" name="Shape 4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231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234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2023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01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940" y="1930401"/>
            <a:ext cx="11767544" cy="443944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9940" y="6369840"/>
            <a:ext cx="11767544" cy="114856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0058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6400783"/>
            <a:ext cx="11767543" cy="755651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9940" y="914400"/>
            <a:ext cx="11767544" cy="48542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2" y="7156433"/>
            <a:ext cx="11767541" cy="65828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2982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0" y="1930400"/>
            <a:ext cx="11767545" cy="2641600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4876800"/>
            <a:ext cx="11767545" cy="31496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6121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9736" y="1930400"/>
            <a:ext cx="10665753" cy="3097832"/>
          </a:xfrm>
        </p:spPr>
        <p:txBody>
          <a:bodyPr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2573867" y="5028232"/>
            <a:ext cx="9706199" cy="456232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867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40" y="5800876"/>
            <a:ext cx="11767545" cy="2235200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97727" y="1295004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440653" y="3485050"/>
            <a:ext cx="1069216" cy="2595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626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3484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9" y="4165601"/>
            <a:ext cx="11767547" cy="2204240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5" cy="1147200"/>
          </a:xfrm>
        </p:spPr>
        <p:txBody>
          <a:bodyPr anchor="t"/>
          <a:lstStyle>
            <a:lvl1pPr marL="0" indent="0" algn="l">
              <a:buNone/>
              <a:defRPr sz="266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65316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29" y="2641600"/>
            <a:ext cx="392915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9951" y="3556000"/>
            <a:ext cx="3903133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78213" y="2641600"/>
            <a:ext cx="3914988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5164141" y="3556000"/>
            <a:ext cx="3929059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2641600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9499601" y="3556000"/>
            <a:ext cx="3909484" cy="478578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3273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51" y="5667932"/>
            <a:ext cx="39200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69951" y="2946400"/>
            <a:ext cx="39200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9951" y="6436282"/>
            <a:ext cx="3920067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5834" y="5667932"/>
            <a:ext cx="3907367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5185833" y="2946400"/>
            <a:ext cx="3907367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184030" y="6436281"/>
            <a:ext cx="3912541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9499601" y="5667932"/>
            <a:ext cx="39094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9499599" y="2946400"/>
            <a:ext cx="3909484" cy="203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9499434" y="6436278"/>
            <a:ext cx="3914663" cy="878919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4968189" y="2844800"/>
            <a:ext cx="0" cy="52832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282969" y="2844800"/>
            <a:ext cx="0" cy="5289176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782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04171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072284" y="573618"/>
            <a:ext cx="2336801" cy="7768167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9951" y="1183219"/>
            <a:ext cx="9897532" cy="715856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639231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108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412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40065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42" y="3815645"/>
            <a:ext cx="11767543" cy="2554196"/>
          </a:xfrm>
        </p:spPr>
        <p:txBody>
          <a:bodyPr anchor="b"/>
          <a:lstStyle>
            <a:lvl1pPr algn="l">
              <a:defRPr sz="5333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9940" y="6369841"/>
            <a:ext cx="11767544" cy="1147200"/>
          </a:xfrm>
        </p:spPr>
        <p:txBody>
          <a:bodyPr anchor="t"/>
          <a:lstStyle>
            <a:lvl1pPr marL="0" indent="0" algn="l">
              <a:buNone/>
              <a:defRPr sz="266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0958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1084" y="2747434"/>
            <a:ext cx="5861785" cy="559435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39325" y="2741457"/>
            <a:ext cx="5861788" cy="560032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40569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540000"/>
            <a:ext cx="5861784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1084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39328" y="2540000"/>
            <a:ext cx="5861785" cy="768349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39328" y="3352800"/>
            <a:ext cx="5861785" cy="49889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133"/>
            </a:lvl2pPr>
            <a:lvl3pPr>
              <a:defRPr sz="1867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1185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144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31035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9937" y="1930400"/>
            <a:ext cx="4534752" cy="1930400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9489" y="1930400"/>
            <a:ext cx="6927996" cy="6096000"/>
          </a:xfrm>
        </p:spPr>
        <p:txBody>
          <a:bodyPr anchor="ctr">
            <a:normAutofit/>
          </a:bodyPr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8" y="4172374"/>
            <a:ext cx="4534751" cy="386079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8337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8543" y="2472256"/>
            <a:ext cx="6790541" cy="209974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6061" y="1524000"/>
            <a:ext cx="4267200" cy="6096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9939" y="4876800"/>
            <a:ext cx="6779972" cy="1828800"/>
          </a:xfrm>
        </p:spPr>
        <p:txBody>
          <a:bodyPr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7611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3559581"/>
            <a:ext cx="5382683" cy="55844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3856464"/>
            <a:ext cx="2029883" cy="3153937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11478683" y="2235200"/>
            <a:ext cx="3759200" cy="3759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10665884" y="1"/>
            <a:ext cx="2137849" cy="15218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11474504" y="8128000"/>
            <a:ext cx="1324979" cy="1016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917083" y="0"/>
            <a:ext cx="914400" cy="15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1482" y="603624"/>
            <a:ext cx="12539631" cy="18673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084" y="2737225"/>
            <a:ext cx="11928721" cy="5593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3540853" y="2387602"/>
            <a:ext cx="1320799" cy="4063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10/29/2024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1935432" y="4300397"/>
            <a:ext cx="5146393" cy="4064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67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3803387" y="394306"/>
            <a:ext cx="1117599" cy="10235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3733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A9D965-83F4-407A-921F-57B37CD6B9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5C9BB50C-8154-4100-BD98-BC452A6315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1243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  <p:sldLayoutId id="2147483725" r:id="rId18"/>
    <p:sldLayoutId id="2147483726" r:id="rId19"/>
  </p:sldLayoutIdLst>
  <p:hf sldNum="0" hdr="0" ftr="0" dt="0"/>
  <p:txStyles>
    <p:titleStyle>
      <a:lvl1pPr algn="l" defTabSz="609585" rtl="0" eaLnBrk="1" latinLnBrk="0" hangingPunct="1">
        <a:spcBef>
          <a:spcPct val="0"/>
        </a:spcBef>
        <a:buNone/>
        <a:defRPr sz="56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57189" indent="-457189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66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990575" indent="-380990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523962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133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2133547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74313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334125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3962301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4571886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5181470" indent="-304792" algn="l" defTabSz="609585" rtl="0" eaLnBrk="1" latinLnBrk="0" hangingPunct="1">
        <a:spcBef>
          <a:spcPts val="1333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67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title"/>
          </p:nvPr>
        </p:nvSpPr>
        <p:spPr>
          <a:xfrm>
            <a:off x="1184877" y="3789948"/>
            <a:ext cx="13353281" cy="10467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Лекция 2</a:t>
            </a:r>
            <a:r>
              <a:rPr lang="en-US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(</a:t>
            </a:r>
            <a:r>
              <a:rPr lang="kk-KZ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Программирование на </a:t>
            </a:r>
            <a:r>
              <a:rPr lang="en-US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ru-RU" sz="48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480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0A778-A9DA-4D71-BD8F-416606D81CAF}"/>
              </a:ext>
            </a:extLst>
          </p:cNvPr>
          <p:cNvSpPr txBox="1"/>
          <p:nvPr/>
        </p:nvSpPr>
        <p:spPr>
          <a:xfrm>
            <a:off x="9060871" y="6392634"/>
            <a:ext cx="6905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0DEEF3"/>
                </a:solidFill>
              </a:rPr>
              <a:t>PhD, </a:t>
            </a:r>
            <a:r>
              <a:rPr lang="kk-KZ" sz="28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2800" dirty="0">
                <a:solidFill>
                  <a:srgbClr val="FEE602"/>
                </a:solidFill>
              </a:rPr>
              <a:t>Карюкин В</a:t>
            </a:r>
            <a:r>
              <a:rPr lang="ru-RU" sz="2800" dirty="0">
                <a:solidFill>
                  <a:srgbClr val="FEE602"/>
                </a:solidFill>
              </a:rPr>
              <a:t>.И.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Зарезервированные слова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2" name="Shape 502"/>
          <p:cNvSpPr txBox="1">
            <a:spLocks noGrp="1"/>
          </p:cNvSpPr>
          <p:nvPr>
            <p:ph idx="1"/>
          </p:nvPr>
        </p:nvSpPr>
        <p:spPr>
          <a:xfrm>
            <a:off x="1298892" y="2529191"/>
            <a:ext cx="14144308" cy="11867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r>
              <a:rPr lang="ru-RU" sz="3600" dirty="0"/>
              <a:t>Вы не можете использовать зарезервированные слова в качестве имен / идентификаторов переменных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3346315" y="3482501"/>
            <a:ext cx="10369686" cy="418226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False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class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return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finally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lambda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continue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True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def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from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nonlocal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and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del 	global 	not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with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elif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try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or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yield</a:t>
            </a:r>
            <a:endParaRPr lang="de-DE" sz="3200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assert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else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import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pass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break 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except</a:t>
            </a:r>
            <a:r>
              <a:rPr lang="de-DE" sz="32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	in 		</a:t>
            </a:r>
            <a:r>
              <a:rPr lang="de-DE" sz="3200" dirty="0" err="1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raise</a:t>
            </a:r>
            <a:endParaRPr lang="en-US" sz="3200" u="none" strike="noStrike" cap="none" dirty="0">
              <a:solidFill>
                <a:srgbClr val="FF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Предложения или строки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1554125" y="2730300"/>
            <a:ext cx="400349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4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>
              <a:buClr>
                <a:srgbClr val="FFFF00"/>
              </a:buClr>
              <a:buSzPct val="25000"/>
            </a:pP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480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4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510" name="Shape 510"/>
          <p:cNvSpPr txBox="1"/>
          <p:nvPr/>
        </p:nvSpPr>
        <p:spPr>
          <a:xfrm>
            <a:off x="1322915" y="7037422"/>
            <a:ext cx="2341499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Variable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4696365" y="7037422"/>
            <a:ext cx="21972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</a:t>
            </a:r>
          </a:p>
        </p:txBody>
      </p:sp>
      <p:sp>
        <p:nvSpPr>
          <p:cNvPr id="512" name="Shape 512"/>
          <p:cNvSpPr txBox="1"/>
          <p:nvPr/>
        </p:nvSpPr>
        <p:spPr>
          <a:xfrm>
            <a:off x="8080915" y="7088222"/>
            <a:ext cx="23368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42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Constant</a:t>
            </a:r>
          </a:p>
        </p:txBody>
      </p:sp>
      <p:sp>
        <p:nvSpPr>
          <p:cNvPr id="513" name="Shape 513"/>
          <p:cNvSpPr txBox="1"/>
          <p:nvPr/>
        </p:nvSpPr>
        <p:spPr>
          <a:xfrm>
            <a:off x="11728990" y="7088222"/>
            <a:ext cx="3489300" cy="723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2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4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14" name="Shape 514"/>
          <p:cNvSpPr txBox="1"/>
          <p:nvPr/>
        </p:nvSpPr>
        <p:spPr>
          <a:xfrm>
            <a:off x="7213599" y="2717800"/>
            <a:ext cx="8875949" cy="4038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Выражение присвоения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Присвоение и выражение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Печать</a:t>
            </a:r>
            <a:endParaRPr lang="en-US" sz="54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15" name="Shape 515"/>
          <p:cNvCxnSpPr/>
          <p:nvPr/>
        </p:nvCxnSpPr>
        <p:spPr>
          <a:xfrm rot="10800000" flipH="1">
            <a:off x="5308600" y="38862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6" name="Shape 516"/>
          <p:cNvCxnSpPr/>
          <p:nvPr/>
        </p:nvCxnSpPr>
        <p:spPr>
          <a:xfrm rot="10800000" flipH="1">
            <a:off x="5816600" y="4734062"/>
            <a:ext cx="933599" cy="7800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7" name="Shape 517"/>
          <p:cNvCxnSpPr/>
          <p:nvPr/>
        </p:nvCxnSpPr>
        <p:spPr>
          <a:xfrm rot="10800000" flipH="1">
            <a:off x="5384800" y="5562662"/>
            <a:ext cx="1330199" cy="17399"/>
          </a:xfrm>
          <a:prstGeom prst="straightConnector1">
            <a:avLst/>
          </a:prstGeom>
          <a:noFill/>
          <a:ln w="635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xfrm>
            <a:off x="1155700" y="2685144"/>
            <a:ext cx="13931900" cy="25363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ru-RU" sz="72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Пункты программирования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ru-RU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Скрипты </a:t>
            </a:r>
            <a:r>
              <a:rPr lang="en-US" sz="74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idx="1"/>
          </p:nvPr>
        </p:nvSpPr>
        <p:spPr>
          <a:xfrm>
            <a:off x="1471084" y="2737226"/>
            <a:ext cx="13373072" cy="539737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Интерактивный </a:t>
            </a:r>
            <a:r>
              <a:rPr lang="ru-RU" sz="3600" dirty="0" err="1"/>
              <a:t>Python</a:t>
            </a:r>
            <a:r>
              <a:rPr lang="ru-RU" sz="3600" dirty="0"/>
              <a:t> хорош для экспериментов и программ длиной от 3 до 4 строк.</a:t>
            </a:r>
          </a:p>
          <a:p>
            <a:r>
              <a:rPr lang="ru-RU" sz="3600" dirty="0"/>
              <a:t>Большинство программ намного длиннее, поэтому мы вводим их в файл и говорим </a:t>
            </a:r>
            <a:r>
              <a:rPr lang="ru-RU" sz="3600" dirty="0" err="1"/>
              <a:t>Python</a:t>
            </a:r>
            <a:r>
              <a:rPr lang="ru-RU" sz="3600" dirty="0"/>
              <a:t> выполнить команды из этого файла.</a:t>
            </a:r>
          </a:p>
          <a:p>
            <a:r>
              <a:rPr lang="ru-RU" sz="3600" dirty="0"/>
              <a:t>В некотором смысле мы «даем </a:t>
            </a:r>
            <a:r>
              <a:rPr lang="ru-RU" sz="3600" dirty="0" err="1"/>
              <a:t>Python</a:t>
            </a:r>
            <a:r>
              <a:rPr lang="ru-RU" sz="3600" dirty="0"/>
              <a:t> скрипт».</a:t>
            </a:r>
          </a:p>
          <a:p>
            <a:r>
              <a:rPr lang="ru-RU" sz="3600" dirty="0"/>
              <a:t>По соглашению мы добавляем «.</a:t>
            </a:r>
            <a:r>
              <a:rPr lang="ru-RU" sz="3600" dirty="0" err="1"/>
              <a:t>py</a:t>
            </a:r>
            <a:r>
              <a:rPr lang="ru-RU" sz="3600" dirty="0"/>
              <a:t>» в качестве суффикса в конце этих файлов, чтобы указать, что они содержат </a:t>
            </a:r>
            <a:r>
              <a:rPr lang="ru-RU" sz="3600" dirty="0" err="1"/>
              <a:t>Python</a:t>
            </a:r>
            <a:r>
              <a:rPr lang="ru-RU" sz="3600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866393" cy="229395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6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Интерактивный против сценария</a:t>
            </a:r>
            <a:endParaRPr lang="en-US" sz="6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39" name="Shape 5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Интерактивный</a:t>
            </a:r>
          </a:p>
          <a:p>
            <a:r>
              <a:rPr lang="ru-RU" sz="3600" b="1" dirty="0"/>
              <a:t>- Вы вводите непосредственно в </a:t>
            </a:r>
            <a:r>
              <a:rPr lang="ru-RU" sz="3600" b="1" dirty="0" err="1"/>
              <a:t>Python</a:t>
            </a:r>
            <a:r>
              <a:rPr lang="ru-RU" sz="3600" b="1" dirty="0"/>
              <a:t> по одной строке за раз, и он отвечает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Сценарий</a:t>
            </a:r>
          </a:p>
          <a:p>
            <a:r>
              <a:rPr lang="ru-RU" sz="3600" b="1" dirty="0"/>
              <a:t>- Вы вводите последовательность операторов (строк) в файл с помощью текстового редактора и указываете </a:t>
            </a:r>
            <a:r>
              <a:rPr lang="ru-RU" sz="3600" b="1" dirty="0" err="1"/>
              <a:t>Python</a:t>
            </a:r>
            <a:r>
              <a:rPr lang="ru-RU" sz="3600" b="1" dirty="0"/>
              <a:t> выполнить инструкции в файле.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861482" y="603624"/>
            <a:ext cx="12539631" cy="21336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Шаги программы или поток программы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idx="1"/>
          </p:nvPr>
        </p:nvSpPr>
        <p:spPr>
          <a:xfrm>
            <a:off x="1472392" y="2940426"/>
            <a:ext cx="13003629" cy="55939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Подобно рецепту или инструкциям по установке, программа представляет собой последовательность шагов, которые необходимо выполнить по порядку.</a:t>
            </a:r>
          </a:p>
          <a:p>
            <a:r>
              <a:rPr lang="ru-RU" sz="3600" dirty="0"/>
              <a:t>Некоторые шаги условны - их можно пропустить.</a:t>
            </a:r>
          </a:p>
          <a:p>
            <a:r>
              <a:rPr lang="ru-RU" sz="3600" dirty="0"/>
              <a:t>Иногда нужно повторить шаг или группу шагов.</a:t>
            </a:r>
          </a:p>
          <a:p>
            <a:r>
              <a:rPr lang="ru-RU" sz="3600" dirty="0"/>
              <a:t>Иногда мы сохраняем набор шагов, которые можно будет использовать снова и снова по мере необходимости в нескольких местах программы.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Последовательные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51" name="Shape 551"/>
          <p:cNvSpPr txBox="1"/>
          <p:nvPr/>
        </p:nvSpPr>
        <p:spPr>
          <a:xfrm>
            <a:off x="6582116" y="2826310"/>
            <a:ext cx="3244646" cy="3268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x + 2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6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36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</a:t>
            </a:r>
            <a:r>
              <a:rPr lang="en-US" sz="36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36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11812570" y="3325265"/>
            <a:ext cx="1734097" cy="2132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</a:t>
            </a:r>
          </a:p>
        </p:txBody>
      </p:sp>
      <p:sp>
        <p:nvSpPr>
          <p:cNvPr id="553" name="Shape 553"/>
          <p:cNvSpPr txBox="1"/>
          <p:nvPr/>
        </p:nvSpPr>
        <p:spPr>
          <a:xfrm>
            <a:off x="1587500" y="27426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2</a:t>
            </a:r>
          </a:p>
        </p:txBody>
      </p:sp>
      <p:sp>
        <p:nvSpPr>
          <p:cNvPr id="554" name="Shape 554"/>
          <p:cNvSpPr txBox="1"/>
          <p:nvPr/>
        </p:nvSpPr>
        <p:spPr>
          <a:xfrm>
            <a:off x="1587500" y="38475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5" name="Shape 555"/>
          <p:cNvCxnSpPr/>
          <p:nvPr/>
        </p:nvCxnSpPr>
        <p:spPr>
          <a:xfrm rot="10800000">
            <a:off x="2940049" y="333970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6" name="Shape 556"/>
          <p:cNvSpPr txBox="1"/>
          <p:nvPr/>
        </p:nvSpPr>
        <p:spPr>
          <a:xfrm>
            <a:off x="1587500" y="4928796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+ 2</a:t>
            </a:r>
          </a:p>
        </p:txBody>
      </p:sp>
      <p:cxnSp>
        <p:nvCxnSpPr>
          <p:cNvPr id="557" name="Shape 557"/>
          <p:cNvCxnSpPr/>
          <p:nvPr/>
        </p:nvCxnSpPr>
        <p:spPr>
          <a:xfrm rot="10800000">
            <a:off x="2940049" y="4436813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58" name="Shape 558"/>
          <p:cNvSpPr txBox="1"/>
          <p:nvPr/>
        </p:nvSpPr>
        <p:spPr>
          <a:xfrm>
            <a:off x="1587500" y="6031965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</p:txBody>
      </p:sp>
      <p:cxnSp>
        <p:nvCxnSpPr>
          <p:cNvPr id="559" name="Shape 559"/>
          <p:cNvCxnSpPr/>
          <p:nvPr/>
        </p:nvCxnSpPr>
        <p:spPr>
          <a:xfrm rot="10800000">
            <a:off x="2940049" y="5525551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0" name="Shape 560"/>
          <p:cNvCxnSpPr/>
          <p:nvPr/>
        </p:nvCxnSpPr>
        <p:spPr>
          <a:xfrm flipH="1">
            <a:off x="8774349" y="4669277"/>
            <a:ext cx="2762656" cy="7205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61" name="Shape 561"/>
          <p:cNvCxnSpPr/>
          <p:nvPr/>
        </p:nvCxnSpPr>
        <p:spPr>
          <a:xfrm flipH="1">
            <a:off x="8774349" y="5278965"/>
            <a:ext cx="2783186" cy="61383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62" name="Shape 562"/>
          <p:cNvSpPr txBox="1"/>
          <p:nvPr/>
        </p:nvSpPr>
        <p:spPr>
          <a:xfrm>
            <a:off x="1935447" y="6907078"/>
            <a:ext cx="13253094" cy="136550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/>
              <a:t>Когда программа запущена, она переходит от одного шага к другому. Как программисты, мы прокладываем «пути» для программы.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Shape 567"/>
          <p:cNvSpPr txBox="1">
            <a:spLocks noGrp="1"/>
          </p:cNvSpPr>
          <p:nvPr>
            <p:ph type="title"/>
          </p:nvPr>
        </p:nvSpPr>
        <p:spPr>
          <a:xfrm>
            <a:off x="5854700" y="768096"/>
            <a:ext cx="9588499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Условные шаги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68" name="Shape 568"/>
          <p:cNvSpPr txBox="1"/>
          <p:nvPr/>
        </p:nvSpPr>
        <p:spPr>
          <a:xfrm>
            <a:off x="13684013" y="3562350"/>
            <a:ext cx="1581150" cy="2184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 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7799386" y="2873375"/>
            <a:ext cx="4535286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&lt; 10: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Smaller'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if</a:t>
            </a: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x &gt; 20:</a:t>
            </a:r>
          </a:p>
          <a:p>
            <a:pPr lvl="0">
              <a:buClr>
                <a:srgbClr val="FF7F00"/>
              </a:buClr>
              <a:buSzPct val="25000"/>
            </a:pPr>
            <a:r>
              <a:rPr lang="en-US" sz="2800" u="none" strike="noStrike" cap="none" dirty="0">
                <a:solidFill>
                  <a:srgbClr val="FF7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Bigger'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  <a:p>
            <a:pPr lvl="0">
              <a:buClr>
                <a:srgbClr val="FFFF00"/>
              </a:buClr>
              <a:buSzPct val="25000"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'Finis'</a:t>
            </a: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  <a:endParaRPr lang="en-US" sz="2800" u="none" strike="noStrike" cap="none" dirty="0">
              <a:solidFill>
                <a:srgbClr val="00FF00"/>
              </a:solidFill>
              <a:latin typeface="Courier" charset="0"/>
              <a:ea typeface="Courier" charset="0"/>
              <a:cs typeface="Courier" charset="0"/>
              <a:sym typeface="Cabin"/>
            </a:endParaRPr>
          </a:p>
        </p:txBody>
      </p:sp>
      <p:sp>
        <p:nvSpPr>
          <p:cNvPr id="570" name="Shape 570"/>
          <p:cNvSpPr txBox="1"/>
          <p:nvPr/>
        </p:nvSpPr>
        <p:spPr>
          <a:xfrm>
            <a:off x="1244600" y="977900"/>
            <a:ext cx="2743199" cy="5970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5</a:t>
            </a:r>
          </a:p>
        </p:txBody>
      </p:sp>
      <p:cxnSp>
        <p:nvCxnSpPr>
          <p:cNvPr id="571" name="Shape 571"/>
          <p:cNvCxnSpPr/>
          <p:nvPr/>
        </p:nvCxnSpPr>
        <p:spPr>
          <a:xfrm rot="10800000">
            <a:off x="2597149" y="157638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2" name="Shape 572"/>
          <p:cNvCxnSpPr>
            <a:endCxn id="569" idx="3"/>
          </p:cNvCxnSpPr>
          <p:nvPr/>
        </p:nvCxnSpPr>
        <p:spPr>
          <a:xfrm flipH="1">
            <a:off x="12334672" y="4948237"/>
            <a:ext cx="1206230" cy="417513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3" name="Shape 573"/>
          <p:cNvSpPr/>
          <p:nvPr/>
        </p:nvSpPr>
        <p:spPr>
          <a:xfrm>
            <a:off x="1181100" y="21209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&lt; 10 ?</a:t>
            </a:r>
          </a:p>
        </p:txBody>
      </p:sp>
      <p:cxnSp>
        <p:nvCxnSpPr>
          <p:cNvPr id="574" name="Shape 574"/>
          <p:cNvCxnSpPr/>
          <p:nvPr/>
        </p:nvCxnSpPr>
        <p:spPr>
          <a:xfrm rot="10800000">
            <a:off x="2597150" y="3338512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75" name="Shape 575"/>
          <p:cNvSpPr txBox="1"/>
          <p:nvPr/>
        </p:nvSpPr>
        <p:spPr>
          <a:xfrm>
            <a:off x="3327400" y="33528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76" name="Shape 576"/>
          <p:cNvCxnSpPr/>
          <p:nvPr/>
        </p:nvCxnSpPr>
        <p:spPr>
          <a:xfrm rot="10800000">
            <a:off x="4038599" y="27495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7" name="Shape 577"/>
          <p:cNvCxnSpPr/>
          <p:nvPr/>
        </p:nvCxnSpPr>
        <p:spPr>
          <a:xfrm rot="10800000" flipH="1">
            <a:off x="4783137" y="27495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78" name="Shape 578"/>
          <p:cNvCxnSpPr/>
          <p:nvPr/>
        </p:nvCxnSpPr>
        <p:spPr>
          <a:xfrm flipH="1">
            <a:off x="4783137" y="4087812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79" name="Shape 579"/>
          <p:cNvCxnSpPr/>
          <p:nvPr/>
        </p:nvCxnSpPr>
        <p:spPr>
          <a:xfrm>
            <a:off x="2649536" y="44196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0" name="Shape 580"/>
          <p:cNvSpPr/>
          <p:nvPr/>
        </p:nvSpPr>
        <p:spPr>
          <a:xfrm>
            <a:off x="1181100" y="4864100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</a:t>
            </a:r>
            <a:r>
              <a:rPr lang="en-US" sz="3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&gt; 20 ?</a:t>
            </a:r>
          </a:p>
        </p:txBody>
      </p:sp>
      <p:cxnSp>
        <p:nvCxnSpPr>
          <p:cNvPr id="581" name="Shape 581"/>
          <p:cNvCxnSpPr/>
          <p:nvPr/>
        </p:nvCxnSpPr>
        <p:spPr>
          <a:xfrm rot="10800000">
            <a:off x="2597150" y="6097586"/>
            <a:ext cx="19049" cy="160972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2" name="Shape 582"/>
          <p:cNvSpPr txBox="1"/>
          <p:nvPr/>
        </p:nvSpPr>
        <p:spPr>
          <a:xfrm>
            <a:off x="3327400" y="6096000"/>
            <a:ext cx="2921000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Bigger')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83" name="Shape 583"/>
          <p:cNvCxnSpPr/>
          <p:nvPr/>
        </p:nvCxnSpPr>
        <p:spPr>
          <a:xfrm rot="10800000">
            <a:off x="4038599" y="549274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4" name="Shape 584"/>
          <p:cNvCxnSpPr/>
          <p:nvPr/>
        </p:nvCxnSpPr>
        <p:spPr>
          <a:xfrm rot="10800000" flipH="1">
            <a:off x="4783137" y="549275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5" name="Shape 585"/>
          <p:cNvCxnSpPr/>
          <p:nvPr/>
        </p:nvCxnSpPr>
        <p:spPr>
          <a:xfrm flipH="1">
            <a:off x="4783137" y="6831011"/>
            <a:ext cx="15875" cy="3143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6" name="Shape 586"/>
          <p:cNvCxnSpPr/>
          <p:nvPr/>
        </p:nvCxnSpPr>
        <p:spPr>
          <a:xfrm>
            <a:off x="2649536" y="7162800"/>
            <a:ext cx="2149474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87" name="Shape 587"/>
          <p:cNvCxnSpPr/>
          <p:nvPr/>
        </p:nvCxnSpPr>
        <p:spPr>
          <a:xfrm flipH="1">
            <a:off x="11431588" y="5508625"/>
            <a:ext cx="2109314" cy="1654175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88" name="Shape 588"/>
          <p:cNvSpPr txBox="1"/>
          <p:nvPr/>
        </p:nvSpPr>
        <p:spPr>
          <a:xfrm>
            <a:off x="1244600" y="7658100"/>
            <a:ext cx="2743199" cy="596900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0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Finis')</a:t>
            </a:r>
            <a:endParaRPr lang="en-US" sz="3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9" name="Shape 589"/>
          <p:cNvSpPr txBox="1"/>
          <p:nvPr/>
        </p:nvSpPr>
        <p:spPr>
          <a:xfrm>
            <a:off x="4414837" y="210820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590" name="Shape 590"/>
          <p:cNvSpPr txBox="1"/>
          <p:nvPr/>
        </p:nvSpPr>
        <p:spPr>
          <a:xfrm>
            <a:off x="5747875" y="2785050"/>
            <a:ext cx="3657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91" name="Shape 591"/>
          <p:cNvSpPr txBox="1"/>
          <p:nvPr/>
        </p:nvSpPr>
        <p:spPr>
          <a:xfrm>
            <a:off x="1652280" y="3609265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8" name="Shape 591"/>
          <p:cNvSpPr txBox="1"/>
          <p:nvPr/>
        </p:nvSpPr>
        <p:spPr>
          <a:xfrm>
            <a:off x="1663560" y="6285823"/>
            <a:ext cx="725399" cy="6221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29" name="Shape 589"/>
          <p:cNvSpPr txBox="1"/>
          <p:nvPr/>
        </p:nvSpPr>
        <p:spPr>
          <a:xfrm>
            <a:off x="4414837" y="4802660"/>
            <a:ext cx="72548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 txBox="1">
            <a:spLocks noGrp="1"/>
          </p:cNvSpPr>
          <p:nvPr>
            <p:ph type="title"/>
          </p:nvPr>
        </p:nvSpPr>
        <p:spPr>
          <a:xfrm>
            <a:off x="5889608" y="768096"/>
            <a:ext cx="9553591" cy="136550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Повторяющиеся шаги</a:t>
            </a:r>
            <a:endParaRPr lang="en-US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7" name="Shape 597"/>
          <p:cNvSpPr txBox="1"/>
          <p:nvPr/>
        </p:nvSpPr>
        <p:spPr>
          <a:xfrm>
            <a:off x="13337271" y="2406332"/>
            <a:ext cx="1993800" cy="4267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Выход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Blastoff!</a:t>
            </a:r>
          </a:p>
        </p:txBody>
      </p:sp>
      <p:sp>
        <p:nvSpPr>
          <p:cNvPr id="598" name="Shape 598"/>
          <p:cNvSpPr txBox="1"/>
          <p:nvPr/>
        </p:nvSpPr>
        <p:spPr>
          <a:xfrm>
            <a:off x="7491961" y="2611795"/>
            <a:ext cx="3895178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ru-RU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Программа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while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n &gt; 0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print(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    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n = n – 1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p</a:t>
            </a:r>
            <a:r>
              <a:rPr lang="en-US" sz="2800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rint(</a:t>
            </a:r>
            <a:r>
              <a:rPr lang="en-US" sz="2800" u="none" strike="noStrike" cap="none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'Blastoff</a:t>
            </a:r>
            <a:r>
              <a:rPr lang="en-US" sz="2800" dirty="0">
                <a:solidFill>
                  <a:srgbClr val="00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!'</a:t>
            </a:r>
            <a:r>
              <a:rPr lang="en-US" sz="2800" b="1" u="none" strike="noStrike" cap="none" dirty="0">
                <a:solidFill>
                  <a:srgbClr val="FFFF00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)</a:t>
            </a:r>
          </a:p>
        </p:txBody>
      </p:sp>
      <p:cxnSp>
        <p:nvCxnSpPr>
          <p:cNvPr id="599" name="Shape 599"/>
          <p:cNvCxnSpPr/>
          <p:nvPr/>
        </p:nvCxnSpPr>
        <p:spPr>
          <a:xfrm rot="10800000">
            <a:off x="2838336" y="1981647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0" name="Shape 600"/>
          <p:cNvCxnSpPr/>
          <p:nvPr/>
        </p:nvCxnSpPr>
        <p:spPr>
          <a:xfrm flipH="1">
            <a:off x="10129838" y="3846244"/>
            <a:ext cx="2720973" cy="1231901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1" name="Shape 601"/>
          <p:cNvSpPr/>
          <p:nvPr/>
        </p:nvSpPr>
        <p:spPr>
          <a:xfrm>
            <a:off x="1422400" y="2527567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602" name="Shape 602"/>
          <p:cNvCxnSpPr/>
          <p:nvPr/>
        </p:nvCxnSpPr>
        <p:spPr>
          <a:xfrm rot="10800000" flipH="1">
            <a:off x="2836861" y="3797517"/>
            <a:ext cx="20699" cy="2317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3" name="Shape 603"/>
          <p:cNvCxnSpPr/>
          <p:nvPr/>
        </p:nvCxnSpPr>
        <p:spPr>
          <a:xfrm rot="10800000">
            <a:off x="4279899" y="3156216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4" name="Shape 604"/>
          <p:cNvCxnSpPr/>
          <p:nvPr/>
        </p:nvCxnSpPr>
        <p:spPr>
          <a:xfrm rot="10800000" flipH="1">
            <a:off x="5024437" y="3156217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05" name="Shape 605"/>
          <p:cNvCxnSpPr>
            <a:stCxn id="606" idx="2"/>
          </p:cNvCxnSpPr>
          <p:nvPr/>
        </p:nvCxnSpPr>
        <p:spPr>
          <a:xfrm flipH="1">
            <a:off x="5024449" y="5778866"/>
            <a:ext cx="4800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7" name="Shape 607"/>
          <p:cNvCxnSpPr/>
          <p:nvPr/>
        </p:nvCxnSpPr>
        <p:spPr>
          <a:xfrm>
            <a:off x="2852736" y="6081979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8" name="Shape 608"/>
          <p:cNvCxnSpPr/>
          <p:nvPr/>
        </p:nvCxnSpPr>
        <p:spPr>
          <a:xfrm flipH="1">
            <a:off x="1066800" y="3172092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609" name="Shape 609"/>
          <p:cNvCxnSpPr/>
          <p:nvPr/>
        </p:nvCxnSpPr>
        <p:spPr>
          <a:xfrm rot="10800000" flipH="1">
            <a:off x="2840036" y="6559941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0" name="Shape 610"/>
          <p:cNvCxnSpPr/>
          <p:nvPr/>
        </p:nvCxnSpPr>
        <p:spPr>
          <a:xfrm flipV="1">
            <a:off x="1100137" y="3156217"/>
            <a:ext cx="1" cy="347878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611" name="Shape 611"/>
          <p:cNvCxnSpPr/>
          <p:nvPr/>
        </p:nvCxnSpPr>
        <p:spPr>
          <a:xfrm>
            <a:off x="1084262" y="6577279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2" name="Shape 612"/>
          <p:cNvCxnSpPr/>
          <p:nvPr/>
        </p:nvCxnSpPr>
        <p:spPr>
          <a:xfrm flipH="1" flipV="1">
            <a:off x="11387138" y="6115316"/>
            <a:ext cx="1692273" cy="336016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13" name="Shape 613"/>
          <p:cNvSpPr txBox="1"/>
          <p:nvPr/>
        </p:nvSpPr>
        <p:spPr>
          <a:xfrm>
            <a:off x="5158135" y="6997697"/>
            <a:ext cx="10585500" cy="154368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3200" dirty="0">
                <a:solidFill>
                  <a:srgbClr val="00B050"/>
                </a:solidFill>
              </a:rPr>
              <a:t>Циклы (повторяющиеся шаги) </a:t>
            </a:r>
            <a:r>
              <a:rPr lang="ru-RU" sz="3200" dirty="0"/>
              <a:t>имеют переменные итерации, которые изменяются каждый раз в цикле</a:t>
            </a:r>
            <a:r>
              <a:rPr lang="en-US" sz="32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614" name="Shape 614"/>
          <p:cNvSpPr txBox="1"/>
          <p:nvPr/>
        </p:nvSpPr>
        <p:spPr>
          <a:xfrm>
            <a:off x="542925" y="2413267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  <p:sp>
        <p:nvSpPr>
          <p:cNvPr id="615" name="Shape 615"/>
          <p:cNvSpPr txBox="1"/>
          <p:nvPr/>
        </p:nvSpPr>
        <p:spPr>
          <a:xfrm>
            <a:off x="1338266" y="7175767"/>
            <a:ext cx="3051274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</a:t>
            </a:r>
            <a:r>
              <a:rPr lang="en-US" sz="35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Blastoff')</a:t>
            </a:r>
            <a:endParaRPr lang="en-US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16" name="Shape 616"/>
          <p:cNvSpPr txBox="1"/>
          <p:nvPr/>
        </p:nvSpPr>
        <p:spPr>
          <a:xfrm>
            <a:off x="4659311" y="2413267"/>
            <a:ext cx="997649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617" name="Shape 617"/>
          <p:cNvSpPr txBox="1"/>
          <p:nvPr/>
        </p:nvSpPr>
        <p:spPr>
          <a:xfrm>
            <a:off x="1397000" y="12321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618" name="Shape 618"/>
          <p:cNvSpPr txBox="1"/>
          <p:nvPr/>
        </p:nvSpPr>
        <p:spPr>
          <a:xfrm>
            <a:off x="3581400" y="38102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n)</a:t>
            </a:r>
          </a:p>
        </p:txBody>
      </p:sp>
      <p:cxnSp>
        <p:nvCxnSpPr>
          <p:cNvPr id="619" name="Shape 619"/>
          <p:cNvCxnSpPr/>
          <p:nvPr/>
        </p:nvCxnSpPr>
        <p:spPr>
          <a:xfrm flipH="1" flipV="1">
            <a:off x="10129838" y="5206732"/>
            <a:ext cx="2798761" cy="636587"/>
          </a:xfrm>
          <a:prstGeom prst="straightConnector1">
            <a:avLst/>
          </a:prstGeom>
          <a:noFill/>
          <a:ln w="50800" cap="rnd" cmpd="sng">
            <a:solidFill>
              <a:srgbClr val="FF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606" name="Shape 606"/>
          <p:cNvSpPr txBox="1"/>
          <p:nvPr/>
        </p:nvSpPr>
        <p:spPr>
          <a:xfrm>
            <a:off x="3568700" y="5029467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5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620" name="Shape 620"/>
          <p:cNvCxnSpPr>
            <a:stCxn id="606" idx="0"/>
            <a:endCxn id="618" idx="2"/>
          </p:cNvCxnSpPr>
          <p:nvPr/>
        </p:nvCxnSpPr>
        <p:spPr>
          <a:xfrm flipV="1">
            <a:off x="5029250" y="4559666"/>
            <a:ext cx="12700" cy="469801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A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93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26" name="Shape 626"/>
          <p:cNvSpPr txBox="1"/>
          <p:nvPr/>
        </p:nvSpPr>
        <p:spPr>
          <a:xfrm>
            <a:off x="12082000" y="615550"/>
            <a:ext cx="2550299" cy="2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Sequential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Repeated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00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Conditional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/>
        </p:nvSpPr>
        <p:spPr>
          <a:xfrm>
            <a:off x="1225684" y="1297022"/>
            <a:ext cx="10991783" cy="42843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algn="ctr"/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 - это язык интерпретатора </a:t>
            </a:r>
            <a:r>
              <a:rPr lang="ru-RU" sz="3600" dirty="0" err="1"/>
              <a:t>Python</a:t>
            </a:r>
            <a:r>
              <a:rPr lang="ru-RU" sz="3600" dirty="0"/>
              <a:t> и тех, кто может с ним общаться. Человек, который может говорить на </a:t>
            </a:r>
            <a:r>
              <a:rPr lang="ru-RU" sz="3600" dirty="0" err="1">
                <a:solidFill>
                  <a:srgbClr val="FFC000"/>
                </a:solidFill>
              </a:rPr>
              <a:t>Python</a:t>
            </a:r>
            <a:r>
              <a:rPr lang="ru-RU" sz="3600" dirty="0"/>
              <a:t>, известен как </a:t>
            </a:r>
            <a:r>
              <a:rPr lang="ru-RU" sz="3600" dirty="0" err="1">
                <a:solidFill>
                  <a:srgbClr val="FFC000"/>
                </a:solidFill>
              </a:rPr>
              <a:t>Pythonista</a:t>
            </a:r>
            <a:r>
              <a:rPr lang="ru-RU" sz="3600" dirty="0"/>
              <a:t>. Почти все известные </a:t>
            </a:r>
            <a:r>
              <a:rPr lang="ru-RU" sz="3600" dirty="0" err="1"/>
              <a:t>питонисты</a:t>
            </a:r>
            <a:r>
              <a:rPr lang="ru-RU" sz="3600" dirty="0"/>
              <a:t> используют программное обеспечение, изначально разработанное Гвидо </a:t>
            </a:r>
            <a:r>
              <a:rPr lang="ru-RU" sz="3600" dirty="0" err="1"/>
              <a:t>ван</a:t>
            </a:r>
            <a:r>
              <a:rPr lang="ru-RU" sz="3600" dirty="0"/>
              <a:t> </a:t>
            </a:r>
            <a:r>
              <a:rPr lang="ru-RU" sz="3600" dirty="0" err="1"/>
              <a:t>Россумом</a:t>
            </a:r>
            <a:r>
              <a:rPr lang="ru-RU" sz="3600" dirty="0"/>
              <a:t>.</a:t>
            </a:r>
          </a:p>
        </p:txBody>
      </p:sp>
      <p:pic>
        <p:nvPicPr>
          <p:cNvPr id="444" name="Shape 4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35000" y="4470400"/>
            <a:ext cx="2108100" cy="31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246100" y="1041400"/>
            <a:ext cx="2286000" cy="299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0338" y="5768942"/>
            <a:ext cx="3517899" cy="20780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625"/>
          <p:cNvSpPr txBox="1"/>
          <p:nvPr/>
        </p:nvSpPr>
        <p:spPr>
          <a:xfrm>
            <a:off x="998325" y="778213"/>
            <a:ext cx="10035299" cy="75486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name = </a:t>
            </a:r>
            <a:r>
              <a:rPr lang="en-US" sz="2800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('Enter file:')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handle = open(name, 'r')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 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i="0" u="none" strike="noStrike" cap="none" dirty="0" err="1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Font typeface="Cabin"/>
              <a:buNone/>
            </a:pPr>
            <a:endParaRPr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632" name="Shape 632"/>
          <p:cNvSpPr txBox="1"/>
          <p:nvPr/>
        </p:nvSpPr>
        <p:spPr>
          <a:xfrm>
            <a:off x="12260000" y="712245"/>
            <a:ext cx="3996000" cy="7680599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Краткая «История» </a:t>
            </a:r>
            <a:r>
              <a:rPr lang="ru-RU" sz="2400" dirty="0" err="1"/>
              <a:t>Python</a:t>
            </a:r>
            <a:r>
              <a:rPr lang="ru-RU" sz="2400" dirty="0"/>
              <a:t> о том, как считать слова в файле</a:t>
            </a:r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Слово, используемое для чтения данных от пользователя. </a:t>
            </a:r>
          </a:p>
          <a:p>
            <a:endParaRPr lang="ru-RU" sz="2400" dirty="0"/>
          </a:p>
          <a:p>
            <a:r>
              <a:rPr lang="ru-RU" sz="2400" dirty="0"/>
              <a:t>Предложение об обновлении одного из множества пунктов</a:t>
            </a:r>
          </a:p>
          <a:p>
            <a:r>
              <a:rPr lang="ru-RU" sz="2400" dirty="0"/>
              <a:t>Абзац о том, как найти самый большой элемент в списке</a:t>
            </a:r>
          </a:p>
        </p:txBody>
      </p:sp>
      <p:cxnSp>
        <p:nvCxnSpPr>
          <p:cNvPr id="633" name="Shape 633"/>
          <p:cNvCxnSpPr/>
          <p:nvPr/>
        </p:nvCxnSpPr>
        <p:spPr>
          <a:xfrm>
            <a:off x="6986588" y="1211263"/>
            <a:ext cx="5172986" cy="2323998"/>
          </a:xfrm>
          <a:prstGeom prst="straightConnector1">
            <a:avLst/>
          </a:prstGeom>
          <a:noFill/>
          <a:ln w="38100" cap="flat" cmpd="sng">
            <a:solidFill>
              <a:srgbClr val="FFFFFF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4" name="Shape 634"/>
          <p:cNvCxnSpPr/>
          <p:nvPr/>
        </p:nvCxnSpPr>
        <p:spPr>
          <a:xfrm>
            <a:off x="9890125" y="4349750"/>
            <a:ext cx="2269449" cy="857115"/>
          </a:xfrm>
          <a:prstGeom prst="straightConnector1">
            <a:avLst/>
          </a:prstGeom>
          <a:noFill/>
          <a:ln w="38100" cap="flat" cmpd="sng">
            <a:solidFill>
              <a:srgbClr val="FFFF00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35" name="Shape 635"/>
          <p:cNvCxnSpPr/>
          <p:nvPr/>
        </p:nvCxnSpPr>
        <p:spPr>
          <a:xfrm>
            <a:off x="10214043" y="6887183"/>
            <a:ext cx="1789090" cy="680936"/>
          </a:xfrm>
          <a:prstGeom prst="straightConnector1">
            <a:avLst/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Резюме</a:t>
            </a:r>
            <a:endParaRPr lang="en-US" sz="76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41" name="Shape 641"/>
          <p:cNvSpPr txBox="1">
            <a:spLocks noGrp="1"/>
          </p:cNvSpPr>
          <p:nvPr>
            <p:ph idx="1"/>
          </p:nvPr>
        </p:nvSpPr>
        <p:spPr>
          <a:xfrm>
            <a:off x="812800" y="2138869"/>
            <a:ext cx="14630400" cy="510973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/>
              <a:t>Это краткий обзор главы 2.</a:t>
            </a:r>
          </a:p>
          <a:p>
            <a:r>
              <a:rPr lang="ru-RU" sz="3600" dirty="0"/>
              <a:t>Мы будем возвращаться к этим концепциям на протяжении всего курса.</a:t>
            </a:r>
          </a:p>
          <a:p>
            <a:r>
              <a:rPr lang="ru-RU" sz="3600" dirty="0"/>
              <a:t>Сосредоточьтесь на общей картине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861482" y="1186523"/>
            <a:ext cx="12539631" cy="11657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Начальный этап обучения</a:t>
            </a:r>
            <a:r>
              <a:rPr lang="ru-RU" sz="3600" b="1" dirty="0"/>
              <a:t>: </a:t>
            </a:r>
            <a:r>
              <a:rPr lang="ru-RU" sz="3600" b="1" dirty="0">
                <a:solidFill>
                  <a:srgbClr val="FF0000"/>
                </a:solidFill>
              </a:rPr>
              <a:t>синтаксические ошибки</a:t>
            </a:r>
            <a:endParaRPr lang="ru-RU" sz="36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1472392" y="2352322"/>
            <a:ext cx="11928721" cy="579415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2800" dirty="0"/>
              <a:t>Нам нужно изучить язык </a:t>
            </a:r>
            <a:r>
              <a:rPr lang="ru-RU" sz="2800" dirty="0" err="1"/>
              <a:t>Python</a:t>
            </a:r>
            <a:r>
              <a:rPr lang="ru-RU" sz="2800" dirty="0"/>
              <a:t>, чтобы мы могли передавать наши инструкции </a:t>
            </a:r>
            <a:r>
              <a:rPr lang="ru-RU" sz="2800" dirty="0" err="1"/>
              <a:t>Python</a:t>
            </a:r>
            <a:r>
              <a:rPr lang="ru-RU" sz="2800" dirty="0"/>
              <a:t>. Вначале мы будем делать много ошибок и говорить тарабарщину, как маленькие дети.</a:t>
            </a:r>
          </a:p>
          <a:p>
            <a:r>
              <a:rPr lang="ru-RU" sz="2800" dirty="0"/>
              <a:t>Когда вы делаете ошибку, компьютер не считает вас «милым». В нем написано «синтаксическая ошибка» - при условии, что он знает язык, а вы его только изучаете. Похоже, </a:t>
            </a:r>
            <a:r>
              <a:rPr lang="ru-RU" sz="2800" dirty="0" err="1"/>
              <a:t>Python</a:t>
            </a:r>
            <a:r>
              <a:rPr lang="ru-RU" sz="2800" dirty="0"/>
              <a:t> жесток и бесчувственен.</a:t>
            </a:r>
          </a:p>
          <a:p>
            <a:r>
              <a:rPr lang="ru-RU" sz="2800" dirty="0"/>
              <a:t>Вы должны помнить, что вы умны и можете учиться. Компьютер простой и очень быстрый, но не может учиться. Так что вам легче выучить </a:t>
            </a:r>
            <a:r>
              <a:rPr lang="ru-RU" sz="2800" dirty="0" err="1"/>
              <a:t>Python</a:t>
            </a:r>
            <a:r>
              <a:rPr lang="ru-RU" sz="2800" dirty="0"/>
              <a:t>, чем компьютеру выучить английский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xfrm>
            <a:off x="1155700" y="2667000"/>
            <a:ext cx="13931900" cy="250008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Разговаривая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о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/>
          <p:nvPr/>
        </p:nvSpPr>
        <p:spPr>
          <a:xfrm>
            <a:off x="1336473" y="1325287"/>
            <a:ext cx="12628499" cy="3249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endParaRPr lang="en-US" sz="36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grpSp>
        <p:nvGrpSpPr>
          <p:cNvPr id="463" name="Shape 463"/>
          <p:cNvGrpSpPr/>
          <p:nvPr/>
        </p:nvGrpSpPr>
        <p:grpSpPr>
          <a:xfrm>
            <a:off x="2916761" y="4219476"/>
            <a:ext cx="4239245" cy="858364"/>
            <a:chOff x="6843291" y="2326012"/>
            <a:chExt cx="4239245" cy="856736"/>
          </a:xfrm>
        </p:grpSpPr>
        <p:sp>
          <p:nvSpPr>
            <p:cNvPr id="464" name="Shape 464"/>
            <p:cNvSpPr txBox="1"/>
            <p:nvPr/>
          </p:nvSpPr>
          <p:spPr>
            <a:xfrm>
              <a:off x="8807636" y="2342275"/>
              <a:ext cx="2274900" cy="840473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FF"/>
                </a:buClr>
                <a:buSzPct val="25000"/>
                <a:buFont typeface="Cabin"/>
                <a:buNone/>
              </a:pPr>
              <a:r>
                <a:rPr lang="en-US" sz="3600" u="none" strike="noStrike" cap="none">
                  <a:solidFill>
                    <a:srgbClr val="FF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What next?</a:t>
              </a:r>
            </a:p>
          </p:txBody>
        </p:sp>
        <p:cxnSp>
          <p:nvCxnSpPr>
            <p:cNvPr id="465" name="Shape 465"/>
            <p:cNvCxnSpPr/>
            <p:nvPr/>
          </p:nvCxnSpPr>
          <p:spPr>
            <a:xfrm>
              <a:off x="6843291" y="2326012"/>
              <a:ext cx="2281199" cy="436500"/>
            </a:xfrm>
            <a:prstGeom prst="straightConnector1">
              <a:avLst/>
            </a:prstGeom>
            <a:noFill/>
            <a:ln w="76200" cap="rnd" cmpd="sng">
              <a:solidFill>
                <a:srgbClr val="FFFF00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 txBox="1"/>
          <p:nvPr/>
        </p:nvSpPr>
        <p:spPr>
          <a:xfrm>
            <a:off x="1820861" y="1519237"/>
            <a:ext cx="12628562" cy="60928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sz="36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csev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en-US" sz="36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python3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3.5.1 (v3.5.1:37a07cee5969, Dec  5 2015, 21:12:44) [GCC 4.2.1 (Apple Inc. build 5666) (dot 3)] on </a:t>
            </a:r>
            <a:r>
              <a:rPr lang="en-US" sz="36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darwinType</a:t>
            </a:r>
            <a:r>
              <a:rPr lang="en-US" sz="36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"help", "copyright", "credits" or "license" for more information.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x = x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&gt;&gt;&gt;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exit()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618835" y="5505312"/>
            <a:ext cx="9536024" cy="229677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rgbClr val="FFFF00"/>
              </a:buClr>
              <a:buSzPct val="25000"/>
            </a:pPr>
            <a:r>
              <a:rPr lang="ru-RU" sz="3200" dirty="0"/>
              <a:t>Это хороший тест, чтобы убедиться, что у вас правильно установлен </a:t>
            </a:r>
            <a:r>
              <a:rPr lang="ru-RU" sz="3200" dirty="0" err="1"/>
              <a:t>Python</a:t>
            </a:r>
            <a:r>
              <a:rPr lang="ru-RU" sz="3200" dirty="0"/>
              <a:t>. Обратите внимание, что </a:t>
            </a:r>
            <a:r>
              <a:rPr lang="ru-RU" sz="3200" dirty="0" err="1"/>
              <a:t>quit</a:t>
            </a:r>
            <a:r>
              <a:rPr lang="ru-RU" sz="3200" dirty="0"/>
              <a:t> () также работает для завершения интерактивного сеанса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Что мы говорим</a:t>
            </a:r>
            <a:r>
              <a:rPr lang="en-US" sz="72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ru-RU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Элементы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</a:p>
        </p:txBody>
      </p:sp>
      <p:sp>
        <p:nvSpPr>
          <p:cNvPr id="489" name="Shape 489"/>
          <p:cNvSpPr txBox="1">
            <a:spLocks noGrp="1"/>
          </p:cNvSpPr>
          <p:nvPr>
            <p:ph idx="1"/>
          </p:nvPr>
        </p:nvSpPr>
        <p:spPr>
          <a:xfrm>
            <a:off x="812800" y="2133600"/>
            <a:ext cx="14630400" cy="4374893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r>
              <a:rPr lang="ru-RU" sz="3600" dirty="0">
                <a:solidFill>
                  <a:srgbClr val="FFFF00"/>
                </a:solidFill>
              </a:rPr>
              <a:t>Словарь / слова </a:t>
            </a:r>
            <a:r>
              <a:rPr lang="ru-RU" sz="3600" dirty="0"/>
              <a:t>- переменные и зарезервированные слова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предложения </a:t>
            </a:r>
            <a:r>
              <a:rPr lang="ru-RU" sz="3600" dirty="0"/>
              <a:t>- допустимые шаблоны синтаксиса</a:t>
            </a:r>
          </a:p>
          <a:p>
            <a:r>
              <a:rPr lang="ru-RU" sz="3600" dirty="0">
                <a:solidFill>
                  <a:srgbClr val="FFFF00"/>
                </a:solidFill>
              </a:rPr>
              <a:t>Структура истории </a:t>
            </a:r>
            <a:r>
              <a:rPr lang="ru-RU" sz="3600" dirty="0"/>
              <a:t>- создание программы для определенной цели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/>
          <p:nvPr/>
        </p:nvSpPr>
        <p:spPr>
          <a:xfrm>
            <a:off x="419418" y="736781"/>
            <a:ext cx="9839008" cy="7568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 = input('Enter file:')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handle = open(name)</a:t>
            </a:r>
          </a:p>
          <a:p>
            <a:pPr lvl="0" algn="ctr"/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dict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for line in handle: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words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line.split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for word in words: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counts[word] = </a:t>
            </a:r>
            <a:r>
              <a:rPr lang="en-US" sz="280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counts.get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(word,0) + 1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None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for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word,count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counts.items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is None or count &gt;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word</a:t>
            </a: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800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= count</a:t>
            </a:r>
          </a:p>
          <a:p>
            <a:pPr lvl="0">
              <a:buClr>
                <a:srgbClr val="00FF00"/>
              </a:buClr>
            </a:pPr>
            <a:endParaRPr lang="en-US" sz="2800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bigword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280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bigcount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10840734" y="4690623"/>
            <a:ext cx="4445000" cy="1689100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words.py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Enter file: words.txt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16</a:t>
            </a:r>
          </a:p>
        </p:txBody>
      </p:sp>
      <p:sp>
        <p:nvSpPr>
          <p:cNvPr id="496" name="Shape 496"/>
          <p:cNvSpPr txBox="1"/>
          <p:nvPr/>
        </p:nvSpPr>
        <p:spPr>
          <a:xfrm>
            <a:off x="10258426" y="1496303"/>
            <a:ext cx="4813299" cy="2590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 algn="ctr">
              <a:buClr>
                <a:schemeClr val="lt1"/>
              </a:buClr>
              <a:buSzPct val="25000"/>
            </a:pPr>
            <a:r>
              <a:rPr lang="ru-RU" sz="4000" dirty="0"/>
              <a:t>Краткий «рассказ» о том, как считать слова в файле в </a:t>
            </a:r>
            <a:r>
              <a:rPr lang="ru-RU" sz="4000" dirty="0" err="1"/>
              <a:t>Python</a:t>
            </a:r>
            <a:endParaRPr lang="en-US" sz="40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626</TotalTime>
  <Words>1236</Words>
  <Application>Microsoft Office PowerPoint</Application>
  <PresentationFormat>Произвольный</PresentationFormat>
  <Paragraphs>202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Cabin</vt:lpstr>
      <vt:lpstr>Century Gothic</vt:lpstr>
      <vt:lpstr>Courier</vt:lpstr>
      <vt:lpstr>Wingdings 3</vt:lpstr>
      <vt:lpstr>Ион</vt:lpstr>
      <vt:lpstr>Лекция 2 (Программирование на Python)</vt:lpstr>
      <vt:lpstr>Презентация PowerPoint</vt:lpstr>
      <vt:lpstr>Начальный этап обучения: синтаксические ошибки</vt:lpstr>
      <vt:lpstr>Разговаривая о Python</vt:lpstr>
      <vt:lpstr>Презентация PowerPoint</vt:lpstr>
      <vt:lpstr>Презентация PowerPoint</vt:lpstr>
      <vt:lpstr>Что мы говорим?</vt:lpstr>
      <vt:lpstr>Элементы Python</vt:lpstr>
      <vt:lpstr>Презентация PowerPoint</vt:lpstr>
      <vt:lpstr>Зарезервированные слова</vt:lpstr>
      <vt:lpstr>Предложения или строки</vt:lpstr>
      <vt:lpstr>Пункты программирования</vt:lpstr>
      <vt:lpstr>Скрипты Python</vt:lpstr>
      <vt:lpstr>Интерактивный против сценария</vt:lpstr>
      <vt:lpstr>Шаги программы или поток программы</vt:lpstr>
      <vt:lpstr>Последовательные шаги</vt:lpstr>
      <vt:lpstr>Условные шаги</vt:lpstr>
      <vt:lpstr>Повторяющиеся шаги</vt:lpstr>
      <vt:lpstr>Презентация PowerPoint</vt:lpstr>
      <vt:lpstr>Презентация PowerPoint</vt:lpstr>
      <vt:lpstr>Резюме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Program?</dc:title>
  <cp:lastModifiedBy>Владислав Карюкин</cp:lastModifiedBy>
  <cp:revision>77</cp:revision>
  <dcterms:modified xsi:type="dcterms:W3CDTF">2024-10-29T13:27:46Z</dcterms:modified>
</cp:coreProperties>
</file>